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16"/>
  </p:handoutMasterIdLst>
  <p:sldIdLst>
    <p:sldId id="256" r:id="rId4"/>
    <p:sldId id="895" r:id="rId6"/>
    <p:sldId id="896" r:id="rId7"/>
    <p:sldId id="897" r:id="rId8"/>
    <p:sldId id="899" r:id="rId9"/>
    <p:sldId id="905" r:id="rId10"/>
    <p:sldId id="900" r:id="rId11"/>
    <p:sldId id="688" r:id="rId12"/>
    <p:sldId id="901" r:id="rId13"/>
    <p:sldId id="889" r:id="rId14"/>
    <p:sldId id="536" r:id="rId15"/>
  </p:sldIdLst>
  <p:sldSz cx="12192000" cy="6858000"/>
  <p:notesSz cx="6797675" cy="9926320"/>
  <p:custDataLst>
    <p:tags r:id="rId2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ACCB"/>
    <a:srgbClr val="A2B5D5"/>
    <a:srgbClr val="A6B9DA"/>
    <a:srgbClr val="6FB68E"/>
    <a:srgbClr val="08940C"/>
    <a:srgbClr val="F416F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1654" autoAdjust="0"/>
  </p:normalViewPr>
  <p:slideViewPr>
    <p:cSldViewPr>
      <p:cViewPr varScale="1">
        <p:scale>
          <a:sx n="106" d="100"/>
          <a:sy n="106" d="100"/>
        </p:scale>
        <p:origin x="876" y="96"/>
      </p:cViewPr>
      <p:guideLst>
        <p:guide orient="horz" pos="20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750" y="84"/>
      </p:cViewPr>
      <p:guideLst>
        <p:guide orient="horz" pos="3022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1" y="9427533"/>
            <a:ext cx="6796102" cy="49752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 smtClean="0"/>
            </a:lvl1pPr>
          </a:lstStyle>
          <a:p>
            <a:pPr algn="ctr">
              <a:defRPr/>
            </a:pPr>
            <a:fld id="{9F2CE548-3A9E-4ED5-B826-BDA7EE661F7F}" type="slidenum">
              <a:rPr lang="zh-CN" altLang="en-US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086" cy="49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/>
          <a:lstStyle>
            <a:lvl1pPr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869" y="0"/>
            <a:ext cx="2947233" cy="49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219A53-4DA0-409D-84E3-676B6BDCA415}" type="datetimeFigureOut">
              <a:rPr lang="zh-CN" altLang="en-US"/>
            </a:fld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8900" y="742950"/>
            <a:ext cx="6618288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9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78195" y="4713767"/>
            <a:ext cx="5439713" cy="446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/>
          <a:lstStyle/>
          <a:p>
            <a:pPr lvl="0"/>
            <a:r>
              <a:rPr lang="zh-CN" altLang="en-US" noProof="0" dirty="0"/>
              <a:t>单击此处编辑母版文本样式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533"/>
            <a:ext cx="2944086" cy="49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b" anchorCtr="0" compatLnSpc="1"/>
          <a:lstStyle>
            <a:lvl1pPr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869" y="9427533"/>
            <a:ext cx="2947233" cy="49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b" anchorCtr="0" compatLnSpc="1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4EAC897-F0E2-4E1C-A967-1F1244ED7BC5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楷体" panose="02010609060101010101" pitchFamily="49" charset="-122"/>
        <a:ea typeface="楷体" panose="02010609060101010101" pitchFamily="49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楷体" panose="02010609060101010101" pitchFamily="49" charset="-122"/>
        <a:ea typeface="楷体" panose="02010609060101010101" pitchFamily="49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楷体" panose="02010609060101010101" pitchFamily="49" charset="-122"/>
        <a:ea typeface="楷体" panose="02010609060101010101" pitchFamily="49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楷体" panose="02010609060101010101" pitchFamily="49" charset="-122"/>
        <a:ea typeface="楷体" panose="02010609060101010101" pitchFamily="49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楷体" panose="02010609060101010101" pitchFamily="49" charset="-122"/>
        <a:ea typeface="楷体" panose="02010609060101010101" pitchFamily="49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18288" cy="3724275"/>
          </a:xfrm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A9B33A-FD5E-48D9-B523-E99EF59D7E70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15F49-D450-43F8-BFAC-04E7560132C3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86439-34FE-4857-911A-EF98AA9C93B8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E306C-958F-4AAC-82F9-6D57A06CEF5D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52FBC1-975F-4EB8-A447-2F8A8736275C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22988-5AF5-464A-8D45-614903AB97DF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C9E7A-5C29-4CD9-8231-C9AEC5BC1CFE}" type="datetimeFigureOut">
              <a:rPr lang="zh-CN" alt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683C-9AAC-47AC-A1D3-F0B871854FB1}" type="slidenum">
              <a:rPr lang="zh-CN" alt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EE753C-F13F-4BF9-AA13-229E26801F70}" type="datetimeFigureOut">
              <a:rPr lang="zh-CN" alt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309A5-ADD0-4BAD-9945-DFBE2796E2DD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F293B-9A9A-4D4B-802E-0A47F2A5182A}" type="datetimeFigureOut">
              <a:rPr lang="zh-CN" alt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C4C3-30A1-4BF7-90CC-B4A04C609242}" type="slidenum">
              <a:rPr lang="zh-CN" alt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B3B47E-7D4F-4C9E-9886-FF042CE6CCA6}" type="datetimeFigureOut">
              <a:rPr lang="zh-CN" alt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5D83897A-47FD-4107-B49E-70DE0A30FC17}" type="slidenum">
              <a:rPr lang="zh-CN" alt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DA5D07-ABAF-4154-A63F-13C097669E36}" type="datetimeFigureOut">
              <a:rPr lang="zh-CN" alt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860CE-4F59-42A7-A04F-2BCE8CD8E012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5BD20-8001-416F-BD67-F1EF02DD5ED0}" type="datetimeFigureOut">
              <a:rPr lang="zh-CN" alt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3D8CD-DA8D-4A9F-8F03-ACDB4829C5C8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A0DC5-8D2B-4F63-B359-EE96EB5CFB71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33E24-266F-4110-BE6A-D16FE1992B36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5D7C7B-313B-4879-87F2-2BD508F49D10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BB4CA-8E72-4BD9-899D-33610BB09853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5D7C7B-313B-4879-87F2-2BD508F49D10}" type="datetimeFigureOut">
              <a:rPr lang="zh-CN" alt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7BB4CA-8E72-4BD9-899D-33610BB09853}" type="slidenum">
              <a:rPr lang="zh-CN" altLang="en-US" smtClean="0"/>
            </a:fld>
            <a:endParaRPr lang="en-US"/>
          </a:p>
        </p:txBody>
      </p:sp>
      <p:pic>
        <p:nvPicPr>
          <p:cNvPr id="7" name="Picture 7" descr="C:\Users\Skyhawk\Desktop\国资委PPT模板-04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5766" y="404813"/>
            <a:ext cx="1216236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C:\Users\Skyhawk\Desktop\国资委LOGO1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333376"/>
            <a:ext cx="15367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占位符 21"/>
          <p:cNvSpPr txBox="1">
            <a:spLocks noChangeArrowheads="1"/>
          </p:cNvSpPr>
          <p:nvPr userDrawn="1"/>
        </p:nvSpPr>
        <p:spPr bwMode="auto">
          <a:xfrm>
            <a:off x="7715252" y="6286500"/>
            <a:ext cx="4286249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0128448" y="6237312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7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tags" Target="../tags/tag6.xml"/><Relationship Id="rId4" Type="http://schemas.openxmlformats.org/officeDocument/2006/relationships/image" Target="../media/image9.png"/><Relationship Id="rId3" Type="http://schemas.openxmlformats.org/officeDocument/2006/relationships/tags" Target="../tags/tag5.xml"/><Relationship Id="rId2" Type="http://schemas.openxmlformats.org/officeDocument/2006/relationships/image" Target="../media/image8.pn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11.png"/><Relationship Id="rId3" Type="http://schemas.openxmlformats.org/officeDocument/2006/relationships/tags" Target="../tags/tag8.xml"/><Relationship Id="rId2" Type="http://schemas.openxmlformats.org/officeDocument/2006/relationships/image" Target="../media/image8.png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2.png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16.png"/><Relationship Id="rId3" Type="http://schemas.openxmlformats.org/officeDocument/2006/relationships/tags" Target="../tags/tag11.xml"/><Relationship Id="rId2" Type="http://schemas.openxmlformats.org/officeDocument/2006/relationships/image" Target="../media/image15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:\Users\Skyhawk\Desktop\国资委PPT模板-02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8" descr="C:\Users\jm\Desktop\国资委PPT模板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标题 10"/>
          <p:cNvSpPr txBox="1">
            <a:spLocks noChangeArrowheads="1"/>
          </p:cNvSpPr>
          <p:nvPr/>
        </p:nvSpPr>
        <p:spPr bwMode="auto">
          <a:xfrm>
            <a:off x="3143250" y="549276"/>
            <a:ext cx="55435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400" b="1" dirty="0">
              <a:latin typeface="微软雅黑" panose="020B0503020204020204" pitchFamily="34" charset="-122"/>
            </a:endParaRPr>
          </a:p>
        </p:txBody>
      </p:sp>
      <p:sp>
        <p:nvSpPr>
          <p:cNvPr id="6150" name="文本占位符 17"/>
          <p:cNvSpPr txBox="1">
            <a:spLocks noChangeArrowheads="1"/>
          </p:cNvSpPr>
          <p:nvPr/>
        </p:nvSpPr>
        <p:spPr bwMode="auto">
          <a:xfrm>
            <a:off x="3000375" y="908051"/>
            <a:ext cx="5759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600" b="1">
                <a:latin typeface="微软雅黑" panose="020B0503020204020204" pitchFamily="34" charset="-122"/>
              </a:rPr>
              <a:t> </a:t>
            </a:r>
            <a:endParaRPr lang="zh-CN" altLang="en-US" sz="1600" b="1">
              <a:latin typeface="微软雅黑" panose="020B0503020204020204" pitchFamily="34" charset="-122"/>
            </a:endParaRPr>
          </a:p>
        </p:txBody>
      </p:sp>
      <p:pic>
        <p:nvPicPr>
          <p:cNvPr id="6151" name="Picture 8" descr="C:\Users\Skyhawk\Desktop\国资委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0249"/>
            <a:ext cx="11493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A_文本框 3"/>
          <p:cNvSpPr txBox="1"/>
          <p:nvPr>
            <p:custDataLst>
              <p:tags r:id="rId4"/>
            </p:custDataLst>
          </p:nvPr>
        </p:nvSpPr>
        <p:spPr>
          <a:xfrm>
            <a:off x="1199456" y="2420888"/>
            <a:ext cx="97097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765"/>
            <a:r>
              <a:rPr lang="en-US" altLang="zh-CN" sz="5400" b="1" dirty="0">
                <a:solidFill>
                  <a:schemeClr val="tx2">
                    <a:lumMod val="5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2023</a:t>
            </a:r>
            <a:r>
              <a:rPr lang="zh-CN" altLang="en-US" sz="5400" b="1" dirty="0">
                <a:solidFill>
                  <a:schemeClr val="tx2">
                    <a:lumMod val="5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年度</a:t>
            </a:r>
            <a:endParaRPr lang="zh-CN" altLang="en-US" sz="5400" b="1" dirty="0">
              <a:solidFill>
                <a:schemeClr val="tx2">
                  <a:lumMod val="5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defTabSz="913765"/>
            <a:r>
              <a:rPr lang="zh-CN" altLang="en-US" sz="5400" b="1" dirty="0">
                <a:solidFill>
                  <a:schemeClr val="tx2">
                    <a:lumMod val="5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地方企业财务快报审核讲解</a:t>
            </a:r>
            <a:endParaRPr lang="zh-CN" altLang="en-US" sz="5400" b="1" dirty="0">
              <a:solidFill>
                <a:schemeClr val="tx2">
                  <a:lumMod val="5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148" name="文本占位符 21"/>
          <p:cNvSpPr txBox="1">
            <a:spLocks noChangeArrowheads="1"/>
          </p:cNvSpPr>
          <p:nvPr/>
        </p:nvSpPr>
        <p:spPr bwMode="auto">
          <a:xfrm>
            <a:off x="8400256" y="6219078"/>
            <a:ext cx="3791744" cy="57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                     财管运行局</a:t>
            </a:r>
            <a:endParaRPr lang="zh-CN" altLang="en-US" sz="24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408" y="1600200"/>
            <a:ext cx="4464495" cy="4525963"/>
          </a:xfrm>
        </p:spPr>
        <p:txBody>
          <a:bodyPr>
            <a:normAutofit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节点检查、树形结构检查</a:t>
            </a:r>
            <a:endParaRPr lang="en-US" altLang="zh-CN" sz="2400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1.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复制数据库。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2.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使用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报表类型修改器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将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9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表修改为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表。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3.</a:t>
            </a:r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进行节点汇总，查看是否</a:t>
            </a:r>
            <a:r>
              <a:rPr 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存在节点、</a:t>
            </a:r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树形错误。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960215" y="2349123"/>
            <a:ext cx="3147060" cy="2576830"/>
            <a:chOff x="5303912" y="1286351"/>
            <a:chExt cx="3147060" cy="257683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303912" y="1286351"/>
              <a:ext cx="3147060" cy="2576830"/>
            </a:xfrm>
            <a:prstGeom prst="rect">
              <a:avLst/>
            </a:prstGeom>
          </p:spPr>
        </p:pic>
        <p:sp>
          <p:nvSpPr>
            <p:cNvPr id="6" name="椭圆 2"/>
            <p:cNvSpPr>
              <a:spLocks noChangeArrowheads="1"/>
            </p:cNvSpPr>
            <p:nvPr/>
          </p:nvSpPr>
          <p:spPr bwMode="auto">
            <a:xfrm>
              <a:off x="7608168" y="2319813"/>
              <a:ext cx="585470" cy="219075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en-US" sz="2800">
                <a:solidFill>
                  <a:srgbClr val="FFFFFF"/>
                </a:solidFill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 descr="j0298897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1" y="4077072"/>
            <a:ext cx="2447925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552951" y="2967335"/>
            <a:ext cx="308610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CN" alt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谢  谢  ！</a:t>
            </a:r>
            <a:endParaRPr lang="zh-CN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7408" y="274638"/>
            <a:ext cx="10205392" cy="1143000"/>
          </a:xfrm>
        </p:spPr>
        <p:txBody>
          <a:bodyPr/>
          <a:lstStyle/>
          <a:p>
            <a:pPr algn="ctr"/>
            <a:r>
              <a:rPr lang="zh-CN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审核步骤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7365" y="1628775"/>
            <a:ext cx="10932160" cy="4522470"/>
          </a:xfrm>
        </p:spPr>
        <p:txBody>
          <a:bodyPr>
            <a:normAutofit fontScale="60000"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检查是否存在隐藏单位。</a:t>
            </a:r>
            <a:endParaRPr lang="en-US" altLang="zh-CN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分离一级企业数据库。</a:t>
            </a:r>
            <a:endParaRPr lang="zh-CN" altLang="en-US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进行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枚举字典审核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表完整性检查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通过查询模板进行检查（行业代码、监管类型、劳动生产总值、研发经费投入）。</a:t>
            </a:r>
            <a:endParaRPr lang="zh-CN" altLang="en-US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5.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进行数据审核（公式审核、对分析审核中的表进行审核）。</a:t>
            </a:r>
            <a:endParaRPr lang="zh-CN" altLang="en-US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6.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复制数据库，修改报表类型（将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9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表改为</a:t>
            </a:r>
            <a:r>
              <a:rPr lang="en-US" altLang="zh-CN" sz="3600" dirty="0">
                <a:latin typeface="隶书" panose="02010509060101010101" pitchFamily="49" charset="-122"/>
                <a:ea typeface="隶书" panose="02010509060101010101" pitchFamily="49" charset="-122"/>
              </a:rPr>
              <a:t>0</a:t>
            </a:r>
            <a:r>
              <a:rPr lang="zh-CN" altLang="en-US" sz="3600" dirty="0">
                <a:latin typeface="隶书" panose="02010509060101010101" pitchFamily="49" charset="-122"/>
                <a:ea typeface="隶书" panose="02010509060101010101" pitchFamily="49" charset="-122"/>
              </a:rPr>
              <a:t>表），进行节点汇总，查看是否存在节点、树形错误。</a:t>
            </a:r>
            <a:endParaRPr lang="zh-CN" altLang="en-US" sz="36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4752340" cy="45262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检查是否存在隐藏单位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检查数据库中是否存在隐藏单位，并将其取消隐藏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664200" y="1710690"/>
            <a:ext cx="4429125" cy="4257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4752340" cy="45262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分离一级企业数据库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将一级企业分离出一个单独的数据库，方便审核操作。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24245" y="2420620"/>
            <a:ext cx="3724275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5186045" cy="4526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枚举字典审核、表完整性检查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选择除差额表外所有单位（报表类型：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9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），枚举选择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HYDM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SZDQ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ZZXS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，忽略数据中的空白枚举字段</a:t>
            </a:r>
            <a:r>
              <a:rPr lang="zh-CN" altLang="en-US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不打勾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，检查枚举是否正确。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选择除差额表外所有单位（报表类型：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2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9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），报表选择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企业财务快报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地方国有企业债务风险检测表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，检查是否存在空表。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80100" y="1268730"/>
            <a:ext cx="2989580" cy="28651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184515" y="1268730"/>
            <a:ext cx="2981325" cy="29095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887845" y="4293235"/>
            <a:ext cx="3200400" cy="19145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5186045" cy="45262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枚举字典审核、表完整性检查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选择除差额表外所有单位（报表类型：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9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），枚举选择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HYDM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SZDQ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ZZXS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，忽略数据中的空白枚举字段</a:t>
            </a:r>
            <a:r>
              <a:rPr lang="zh-CN" altLang="en-US" sz="20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不打勾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，检查枚举是否正确。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选择除差额表外所有单位（报表类型：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2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9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），报表选择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企业财务快报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、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“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地方国有企业债务风险检测表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”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，检查是否存在空表。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44335" y="1268730"/>
            <a:ext cx="2989580" cy="28651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039485" y="3860800"/>
            <a:ext cx="4399915" cy="25196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5466080" cy="4526280"/>
          </a:xfrm>
        </p:spPr>
        <p:txBody>
          <a:bodyPr>
            <a:normAutofit fontScale="8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查询模板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通过查询模板检查是否存在以下情况：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本月行业代码与上月行业代码不一致。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监管类型为中央企业或非监管企业。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劳动生产总值与公式计算数差额过大。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研发（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R&amp;D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）经费投入小于研发费用。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600190" y="1917065"/>
            <a:ext cx="4095750" cy="37623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767408" y="274638"/>
            <a:ext cx="1051316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数据批量修改</a:t>
            </a:r>
            <a:endParaRPr lang="zh-CN" altLang="en-US" sz="4000" kern="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95896" y="1655445"/>
            <a:ext cx="9443392" cy="11112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主界面→“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录入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”菜单→自定义录入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1" indent="0">
              <a:lnSpc>
                <a:spcPct val="150000"/>
              </a:lnSpc>
              <a:buSzPct val="100000"/>
              <a:buNone/>
            </a:pPr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枚举字典相关问题可通过自定义录入批量修改</a:t>
            </a:r>
            <a:endParaRPr lang="en-US" altLang="zh-CN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23992" y="3064094"/>
            <a:ext cx="5382895" cy="30181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70" y="3284855"/>
            <a:ext cx="5353050" cy="2609850"/>
          </a:xfrm>
          <a:prstGeom prst="rect">
            <a:avLst/>
          </a:prstGeom>
        </p:spPr>
      </p:pic>
      <p:sp>
        <p:nvSpPr>
          <p:cNvPr id="5" name="椭圆 5"/>
          <p:cNvSpPr>
            <a:spLocks noChangeArrowheads="1"/>
          </p:cNvSpPr>
          <p:nvPr/>
        </p:nvSpPr>
        <p:spPr bwMode="auto">
          <a:xfrm>
            <a:off x="1056005" y="3644900"/>
            <a:ext cx="864235" cy="254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2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056440" y="6260465"/>
            <a:ext cx="1505585" cy="597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财管运行局</a:t>
            </a:r>
            <a:endParaRPr lang="zh-CN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7715" y="1600200"/>
            <a:ext cx="5466080" cy="452628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b="1" u="sng" kern="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数据审核</a:t>
            </a:r>
            <a:endParaRPr lang="zh-CN" b="1" u="sng" kern="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通过公式审核功能查询是否填写出错说明及解释是否合理。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检查分析审核内</a:t>
            </a:r>
            <a:r>
              <a:rPr lang="zh-CN" altLang="en-US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本年累计环比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本年累计同比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上年数审核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审核分析表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等表的表内增减额、增减率是否过大。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7408" y="274638"/>
            <a:ext cx="102053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4000">
                <a:latin typeface="华文新魏" panose="02010800040101010101" pitchFamily="2" charset="-122"/>
                <a:ea typeface="华文新魏" panose="02010800040101010101" pitchFamily="2" charset="-122"/>
              </a:rPr>
              <a:t>软件常规性</a:t>
            </a:r>
            <a:r>
              <a:rPr lang="zh-CN" altLang="zh-CN" sz="4000">
                <a:latin typeface="华文新魏" panose="02010800040101010101" pitchFamily="2" charset="-122"/>
                <a:ea typeface="华文新魏" panose="02010800040101010101" pitchFamily="2" charset="-122"/>
              </a:rPr>
              <a:t>审核</a:t>
            </a:r>
            <a:endParaRPr lang="zh-CN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11900" y="1268730"/>
            <a:ext cx="5086350" cy="3457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079875" y="5517515"/>
            <a:ext cx="7277100" cy="4667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4.1.0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PP_MARK_KEY" val="64c27747-d932-411d-936b-1b58ee7fda26"/>
  <p:tag name="COMMONDATA" val="eyJoZGlkIjoiNTljN2I2OWZlNWRkMTE5NTk5ODU2Y2YzZWVlZGJmNWQ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1_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_2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WPS 演示</Application>
  <PresentationFormat>宽屏</PresentationFormat>
  <Paragraphs>85</Paragraphs>
  <Slides>11</Slides>
  <Notes>72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隶书</vt:lpstr>
      <vt:lpstr>楷体</vt:lpstr>
      <vt:lpstr>Verdana</vt:lpstr>
      <vt:lpstr>华文行楷</vt:lpstr>
      <vt:lpstr>华文新魏</vt:lpstr>
      <vt:lpstr>Arial Unicode MS</vt:lpstr>
      <vt:lpstr>等线 Light</vt:lpstr>
      <vt:lpstr>Calibri Light</vt:lpstr>
      <vt:lpstr>等线</vt:lpstr>
      <vt:lpstr>Calibri</vt:lpstr>
      <vt:lpstr>1_Office 主题</vt:lpstr>
      <vt:lpstr>3_Office 主题_2</vt:lpstr>
      <vt:lpstr>PowerPoint 演示文稿</vt:lpstr>
      <vt:lpstr>审核步骤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小雷恩</cp:lastModifiedBy>
  <cp:revision>82</cp:revision>
  <dcterms:created xsi:type="dcterms:W3CDTF">2018-09-11T05:20:00Z</dcterms:created>
  <dcterms:modified xsi:type="dcterms:W3CDTF">2023-01-05T09:10:40Z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144D8A97A36C464FBC6473560362BE79</vt:lpwstr>
  </property>
</Properties>
</file>